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5"/>
  </p:sldMasterIdLst>
  <p:sldIdLst>
    <p:sldId id="256" r:id="rId6"/>
    <p:sldId id="257" r:id="rId7"/>
    <p:sldId id="264" r:id="rId8"/>
    <p:sldId id="265" r:id="rId9"/>
    <p:sldId id="266" r:id="rId10"/>
    <p:sldId id="25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28" autoAdjust="0"/>
  </p:normalViewPr>
  <p:slideViewPr>
    <p:cSldViewPr>
      <p:cViewPr varScale="1">
        <p:scale>
          <a:sx n="114" d="100"/>
          <a:sy n="114" d="100"/>
        </p:scale>
        <p:origin x="474" y="6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428BB00-4DDA-4428-9DA0-604496EBA28A}" type="datetimeFigureOut">
              <a:rPr lang="en-US" smtClean="0"/>
              <a:t>11/02/2023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30BFCA-176D-4976-AB0A-531B685E95A7}" type="slidenum">
              <a:rPr lang="en-US" smtClean="0"/>
              <a:t>‹#›</a:t>
            </a:fld>
            <a:endParaRPr lang="en-US"/>
          </a:p>
        </p:txBody>
      </p:sp>
    </p:spTree>
    <p:extLst>
      <p:ext uri="{BB962C8B-B14F-4D97-AF65-F5344CB8AC3E}">
        <p14:creationId xmlns:p14="http://schemas.microsoft.com/office/powerpoint/2010/main" val="651790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28BB00-4DDA-4428-9DA0-604496EBA28A}" type="datetimeFigureOut">
              <a:rPr lang="en-US" smtClean="0"/>
              <a:t>11/02/2023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30BFCA-176D-4976-AB0A-531B685E95A7}" type="slidenum">
              <a:rPr lang="en-US" smtClean="0"/>
              <a:t>‹#›</a:t>
            </a:fld>
            <a:endParaRPr lang="en-US"/>
          </a:p>
        </p:txBody>
      </p:sp>
    </p:spTree>
    <p:extLst>
      <p:ext uri="{BB962C8B-B14F-4D97-AF65-F5344CB8AC3E}">
        <p14:creationId xmlns:p14="http://schemas.microsoft.com/office/powerpoint/2010/main" val="2255495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28BB00-4DDA-4428-9DA0-604496EBA28A}" type="datetimeFigureOut">
              <a:rPr lang="en-US" smtClean="0"/>
              <a:t>11/02/2023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30BFCA-176D-4976-AB0A-531B685E95A7}" type="slidenum">
              <a:rPr lang="en-US" smtClean="0"/>
              <a:t>‹#›</a:t>
            </a:fld>
            <a:endParaRPr lang="en-US"/>
          </a:p>
        </p:txBody>
      </p:sp>
    </p:spTree>
    <p:extLst>
      <p:ext uri="{BB962C8B-B14F-4D97-AF65-F5344CB8AC3E}">
        <p14:creationId xmlns:p14="http://schemas.microsoft.com/office/powerpoint/2010/main" val="2455945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28BB00-4DDA-4428-9DA0-604496EBA28A}" type="datetimeFigureOut">
              <a:rPr lang="en-US" smtClean="0"/>
              <a:t>11/02/2023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30BFCA-176D-4976-AB0A-531B685E95A7}" type="slidenum">
              <a:rPr lang="en-US" smtClean="0"/>
              <a:t>‹#›</a:t>
            </a:fld>
            <a:endParaRPr lang="en-US"/>
          </a:p>
        </p:txBody>
      </p:sp>
    </p:spTree>
    <p:extLst>
      <p:ext uri="{BB962C8B-B14F-4D97-AF65-F5344CB8AC3E}">
        <p14:creationId xmlns:p14="http://schemas.microsoft.com/office/powerpoint/2010/main" val="3937696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28BB00-4DDA-4428-9DA0-604496EBA28A}" type="datetimeFigureOut">
              <a:rPr lang="en-US" smtClean="0"/>
              <a:t>11/02/2023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30BFCA-176D-4976-AB0A-531B685E95A7}" type="slidenum">
              <a:rPr lang="en-US" smtClean="0"/>
              <a:t>‹#›</a:t>
            </a:fld>
            <a:endParaRPr lang="en-US"/>
          </a:p>
        </p:txBody>
      </p:sp>
    </p:spTree>
    <p:extLst>
      <p:ext uri="{BB962C8B-B14F-4D97-AF65-F5344CB8AC3E}">
        <p14:creationId xmlns:p14="http://schemas.microsoft.com/office/powerpoint/2010/main" val="1217698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428BB00-4DDA-4428-9DA0-604496EBA28A}" type="datetimeFigureOut">
              <a:rPr lang="en-US" smtClean="0"/>
              <a:t>11/02/2023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30BFCA-176D-4976-AB0A-531B685E95A7}" type="slidenum">
              <a:rPr lang="en-US" smtClean="0"/>
              <a:t>‹#›</a:t>
            </a:fld>
            <a:endParaRPr lang="en-US"/>
          </a:p>
        </p:txBody>
      </p:sp>
    </p:spTree>
    <p:extLst>
      <p:ext uri="{BB962C8B-B14F-4D97-AF65-F5344CB8AC3E}">
        <p14:creationId xmlns:p14="http://schemas.microsoft.com/office/powerpoint/2010/main" val="1399922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428BB00-4DDA-4428-9DA0-604496EBA28A}" type="datetimeFigureOut">
              <a:rPr lang="en-US" smtClean="0"/>
              <a:t>11/02/2023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30BFCA-176D-4976-AB0A-531B685E95A7}" type="slidenum">
              <a:rPr lang="en-US" smtClean="0"/>
              <a:t>‹#›</a:t>
            </a:fld>
            <a:endParaRPr lang="en-US"/>
          </a:p>
        </p:txBody>
      </p:sp>
    </p:spTree>
    <p:extLst>
      <p:ext uri="{BB962C8B-B14F-4D97-AF65-F5344CB8AC3E}">
        <p14:creationId xmlns:p14="http://schemas.microsoft.com/office/powerpoint/2010/main" val="3225086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428BB00-4DDA-4428-9DA0-604496EBA28A}" type="datetimeFigureOut">
              <a:rPr lang="en-US" smtClean="0"/>
              <a:t>11/02/2023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30BFCA-176D-4976-AB0A-531B685E95A7}" type="slidenum">
              <a:rPr lang="en-US" smtClean="0"/>
              <a:t>‹#›</a:t>
            </a:fld>
            <a:endParaRPr lang="en-US"/>
          </a:p>
        </p:txBody>
      </p:sp>
    </p:spTree>
    <p:extLst>
      <p:ext uri="{BB962C8B-B14F-4D97-AF65-F5344CB8AC3E}">
        <p14:creationId xmlns:p14="http://schemas.microsoft.com/office/powerpoint/2010/main" val="26603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28BB00-4DDA-4428-9DA0-604496EBA28A}" type="datetimeFigureOut">
              <a:rPr lang="en-US" smtClean="0"/>
              <a:t>11/02/2023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30BFCA-176D-4976-AB0A-531B685E95A7}" type="slidenum">
              <a:rPr lang="en-US" smtClean="0"/>
              <a:t>‹#›</a:t>
            </a:fld>
            <a:endParaRPr lang="en-US"/>
          </a:p>
        </p:txBody>
      </p:sp>
    </p:spTree>
    <p:extLst>
      <p:ext uri="{BB962C8B-B14F-4D97-AF65-F5344CB8AC3E}">
        <p14:creationId xmlns:p14="http://schemas.microsoft.com/office/powerpoint/2010/main" val="129327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28BB00-4DDA-4428-9DA0-604496EBA28A}" type="datetimeFigureOut">
              <a:rPr lang="en-US" smtClean="0"/>
              <a:t>11/02/2023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30BFCA-176D-4976-AB0A-531B685E95A7}" type="slidenum">
              <a:rPr lang="en-US" smtClean="0"/>
              <a:t>‹#›</a:t>
            </a:fld>
            <a:endParaRPr lang="en-US"/>
          </a:p>
        </p:txBody>
      </p:sp>
    </p:spTree>
    <p:extLst>
      <p:ext uri="{BB962C8B-B14F-4D97-AF65-F5344CB8AC3E}">
        <p14:creationId xmlns:p14="http://schemas.microsoft.com/office/powerpoint/2010/main" val="186485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28BB00-4DDA-4428-9DA0-604496EBA28A}" type="datetimeFigureOut">
              <a:rPr lang="en-US" smtClean="0"/>
              <a:t>11/02/2023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30BFCA-176D-4976-AB0A-531B685E95A7}" type="slidenum">
              <a:rPr lang="en-US" smtClean="0"/>
              <a:t>‹#›</a:t>
            </a:fld>
            <a:endParaRPr lang="en-US"/>
          </a:p>
        </p:txBody>
      </p:sp>
    </p:spTree>
    <p:extLst>
      <p:ext uri="{BB962C8B-B14F-4D97-AF65-F5344CB8AC3E}">
        <p14:creationId xmlns:p14="http://schemas.microsoft.com/office/powerpoint/2010/main" val="2613634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alpha val="2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28BB00-4DDA-4428-9DA0-604496EBA28A}" type="datetimeFigureOut">
              <a:rPr lang="en-US" smtClean="0"/>
              <a:t>11/02/2023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30BFCA-176D-4976-AB0A-531B685E95A7}" type="slidenum">
              <a:rPr lang="en-US" smtClean="0"/>
              <a:t>‹#›</a:t>
            </a:fld>
            <a:endParaRPr lang="en-US"/>
          </a:p>
        </p:txBody>
      </p:sp>
    </p:spTree>
    <p:extLst>
      <p:ext uri="{BB962C8B-B14F-4D97-AF65-F5344CB8AC3E}">
        <p14:creationId xmlns:p14="http://schemas.microsoft.com/office/powerpoint/2010/main" val="421689285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p:cNvCxnSpPr>
            <a:cxnSpLocks/>
          </p:cNvCxnSpPr>
          <p:nvPr/>
        </p:nvCxnSpPr>
        <p:spPr>
          <a:xfrm>
            <a:off x="1600200" y="6534150"/>
            <a:ext cx="9982200" cy="0"/>
          </a:xfrm>
          <a:prstGeom prst="line">
            <a:avLst/>
          </a:prstGeom>
          <a:ln w="762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1495887" y="5357859"/>
            <a:ext cx="6324600" cy="1333500"/>
          </a:xfrm>
        </p:spPr>
        <p:txBody>
          <a:bodyPr>
            <a:normAutofit fontScale="92500"/>
          </a:bodyPr>
          <a:lstStyle/>
          <a:p>
            <a:pPr algn="l">
              <a:spcBef>
                <a:spcPts val="0"/>
              </a:spcBef>
            </a:pPr>
            <a:r>
              <a:rPr lang="en-US" sz="2400" dirty="0">
                <a:solidFill>
                  <a:schemeClr val="tx2"/>
                </a:solidFill>
                <a:latin typeface="Franklin Gothic Book" panose="020B0503020102020204" pitchFamily="34" charset="0"/>
              </a:rPr>
              <a:t>Robby Eckroth</a:t>
            </a:r>
          </a:p>
          <a:p>
            <a:pPr algn="l">
              <a:spcBef>
                <a:spcPts val="0"/>
              </a:spcBef>
            </a:pPr>
            <a:r>
              <a:rPr lang="en-US" sz="2400" dirty="0">
                <a:solidFill>
                  <a:schemeClr val="tx2"/>
                </a:solidFill>
                <a:latin typeface="Franklin Gothic Book" panose="020B0503020102020204" pitchFamily="34" charset="0"/>
              </a:rPr>
              <a:t>Senior Planner, Planning &amp; Development Services</a:t>
            </a:r>
          </a:p>
          <a:p>
            <a:pPr algn="l">
              <a:spcBef>
                <a:spcPts val="0"/>
              </a:spcBef>
            </a:pPr>
            <a:r>
              <a:rPr lang="en-US" sz="2400" dirty="0">
                <a:solidFill>
                  <a:schemeClr val="tx2"/>
                </a:solidFill>
                <a:latin typeface="Franklin Gothic Book" panose="020B0503020102020204" pitchFamily="34" charset="0"/>
              </a:rPr>
              <a:t>Skagit County</a:t>
            </a:r>
          </a:p>
        </p:txBody>
      </p:sp>
      <p:sp>
        <p:nvSpPr>
          <p:cNvPr id="4" name="Rectangle 3"/>
          <p:cNvSpPr/>
          <p:nvPr/>
        </p:nvSpPr>
        <p:spPr>
          <a:xfrm>
            <a:off x="381000" y="0"/>
            <a:ext cx="838200" cy="701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03" y="5391150"/>
            <a:ext cx="1143000" cy="1143000"/>
          </a:xfrm>
          <a:prstGeom prst="rect">
            <a:avLst/>
          </a:prstGeom>
        </p:spPr>
      </p:pic>
      <p:sp>
        <p:nvSpPr>
          <p:cNvPr id="14" name="Title 1"/>
          <p:cNvSpPr txBox="1">
            <a:spLocks/>
          </p:cNvSpPr>
          <p:nvPr/>
        </p:nvSpPr>
        <p:spPr>
          <a:xfrm>
            <a:off x="2667000" y="2895601"/>
            <a:ext cx="7772400" cy="1362075"/>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6600" dirty="0">
                <a:latin typeface="Franklin Gothic Medium" panose="020B0603020102020204" pitchFamily="34" charset="0"/>
              </a:rPr>
              <a:t>Capital Facilities Plan</a:t>
            </a:r>
          </a:p>
        </p:txBody>
      </p:sp>
      <p:sp>
        <p:nvSpPr>
          <p:cNvPr id="15" name="Text Placeholder 2"/>
          <p:cNvSpPr txBox="1">
            <a:spLocks/>
          </p:cNvSpPr>
          <p:nvPr/>
        </p:nvSpPr>
        <p:spPr>
          <a:xfrm>
            <a:off x="2743200" y="2590801"/>
            <a:ext cx="7772400" cy="1500187"/>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4000" dirty="0">
                <a:solidFill>
                  <a:schemeClr val="bg1">
                    <a:lumMod val="50000"/>
                  </a:schemeClr>
                </a:solidFill>
                <a:latin typeface="Franklin Gothic Book" panose="020B0503020102020204" pitchFamily="34" charset="0"/>
              </a:rPr>
              <a:t>6 Year Update</a:t>
            </a:r>
          </a:p>
        </p:txBody>
      </p:sp>
    </p:spTree>
    <p:extLst>
      <p:ext uri="{BB962C8B-B14F-4D97-AF65-F5344CB8AC3E}">
        <p14:creationId xmlns:p14="http://schemas.microsoft.com/office/powerpoint/2010/main" val="3719035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1752600" y="6629400"/>
            <a:ext cx="8915400" cy="0"/>
          </a:xfrm>
          <a:prstGeom prst="line">
            <a:avLst/>
          </a:prstGeom>
          <a:ln w="762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667000" y="274638"/>
            <a:ext cx="7543800" cy="1143000"/>
          </a:xfrm>
        </p:spPr>
        <p:txBody>
          <a:bodyPr>
            <a:normAutofit fontScale="90000"/>
          </a:bodyPr>
          <a:lstStyle/>
          <a:p>
            <a:pPr algn="l"/>
            <a:r>
              <a:rPr lang="en-US" dirty="0">
                <a:latin typeface="Franklin Gothic Medium" panose="020B0603020102020204" pitchFamily="34" charset="0"/>
              </a:rPr>
              <a:t>What is the purpose of a </a:t>
            </a:r>
            <a:br>
              <a:rPr lang="en-US" dirty="0">
                <a:latin typeface="Franklin Gothic Medium" panose="020B0603020102020204" pitchFamily="34" charset="0"/>
              </a:rPr>
            </a:br>
            <a:r>
              <a:rPr lang="en-US" dirty="0">
                <a:latin typeface="Franklin Gothic Medium" panose="020B0603020102020204" pitchFamily="34" charset="0"/>
              </a:rPr>
              <a:t>Capital Facility Plan?</a:t>
            </a:r>
          </a:p>
        </p:txBody>
      </p:sp>
      <p:sp>
        <p:nvSpPr>
          <p:cNvPr id="3" name="Content Placeholder 2"/>
          <p:cNvSpPr>
            <a:spLocks noGrp="1"/>
          </p:cNvSpPr>
          <p:nvPr>
            <p:ph idx="1"/>
          </p:nvPr>
        </p:nvSpPr>
        <p:spPr>
          <a:xfrm>
            <a:off x="2667000" y="1600201"/>
            <a:ext cx="7543800" cy="4525963"/>
          </a:xfrm>
        </p:spPr>
        <p:txBody>
          <a:bodyPr/>
          <a:lstStyle/>
          <a:p>
            <a:pPr marL="0" indent="0">
              <a:buNone/>
            </a:pPr>
            <a:r>
              <a:rPr lang="en-US" dirty="0">
                <a:latin typeface="Franklin Gothic Book" panose="020B0503020102020204" pitchFamily="34" charset="0"/>
              </a:rPr>
              <a:t>The County must “ensure that those public facilities and services necessary to support development shall be adequate to serve the development at the time the development is available for occupancy and use without decreasing current service levels below locally established minimum standards.”</a:t>
            </a:r>
          </a:p>
          <a:p>
            <a:endParaRPr lang="en-US" dirty="0">
              <a:latin typeface="Franklin Gothic Book" panose="020B0503020102020204" pitchFamily="34" charset="0"/>
            </a:endParaRPr>
          </a:p>
        </p:txBody>
      </p:sp>
      <p:sp>
        <p:nvSpPr>
          <p:cNvPr id="4" name="Rectangle 3"/>
          <p:cNvSpPr/>
          <p:nvPr/>
        </p:nvSpPr>
        <p:spPr>
          <a:xfrm>
            <a:off x="495670" y="0"/>
            <a:ext cx="838200" cy="701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270" y="5554664"/>
            <a:ext cx="1143000" cy="1143000"/>
          </a:xfrm>
          <a:prstGeom prst="rect">
            <a:avLst/>
          </a:prstGeom>
        </p:spPr>
      </p:pic>
    </p:spTree>
    <p:extLst>
      <p:ext uri="{BB962C8B-B14F-4D97-AF65-F5344CB8AC3E}">
        <p14:creationId xmlns:p14="http://schemas.microsoft.com/office/powerpoint/2010/main" val="3106487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1752600" y="6629400"/>
            <a:ext cx="8915400" cy="0"/>
          </a:xfrm>
          <a:prstGeom prst="line">
            <a:avLst/>
          </a:prstGeom>
          <a:ln w="762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667000" y="274638"/>
            <a:ext cx="7543800" cy="1143000"/>
          </a:xfrm>
        </p:spPr>
        <p:txBody>
          <a:bodyPr>
            <a:normAutofit/>
          </a:bodyPr>
          <a:lstStyle/>
          <a:p>
            <a:pPr algn="l"/>
            <a:r>
              <a:rPr lang="en-US" dirty="0">
                <a:latin typeface="Franklin Gothic Medium" panose="020B0603020102020204" pitchFamily="34" charset="0"/>
              </a:rPr>
              <a:t>Summary of Internal Changes </a:t>
            </a:r>
          </a:p>
        </p:txBody>
      </p:sp>
      <p:sp>
        <p:nvSpPr>
          <p:cNvPr id="3" name="Content Placeholder 2"/>
          <p:cNvSpPr>
            <a:spLocks noGrp="1"/>
          </p:cNvSpPr>
          <p:nvPr>
            <p:ph idx="1"/>
          </p:nvPr>
        </p:nvSpPr>
        <p:spPr>
          <a:xfrm>
            <a:off x="2667000" y="1600201"/>
            <a:ext cx="7543800" cy="4525963"/>
          </a:xfrm>
        </p:spPr>
        <p:txBody>
          <a:bodyPr>
            <a:normAutofit fontScale="77500" lnSpcReduction="20000"/>
          </a:bodyPr>
          <a:lstStyle/>
          <a:p>
            <a:r>
              <a:rPr lang="en-US" dirty="0">
                <a:latin typeface="Franklin Gothic Book" panose="020B0503020102020204" pitchFamily="34" charset="0"/>
              </a:rPr>
              <a:t>Public Health Department is relocating from the Administration Building to the Market Building at 301 Valley Mall Way in Mount Vernon which is set to take place November 2023. </a:t>
            </a:r>
          </a:p>
          <a:p>
            <a:r>
              <a:rPr lang="en-US" dirty="0">
                <a:latin typeface="Franklin Gothic Book" panose="020B0503020102020204" pitchFamily="34" charset="0"/>
              </a:rPr>
              <a:t>Public Health Department has also received a Community Development Block Grant to improve the Concrete Community Center. </a:t>
            </a:r>
          </a:p>
          <a:p>
            <a:r>
              <a:rPr lang="en-US" dirty="0">
                <a:latin typeface="Franklin Gothic Book" panose="020B0503020102020204" pitchFamily="34" charset="0"/>
              </a:rPr>
              <a:t>Public Health has received multiple grants toward construction of a Crisis Stabilization Center, a behavioral health facility that will be located on the County’s Stabilization Campus in Sedro-Woolley.</a:t>
            </a:r>
          </a:p>
          <a:p>
            <a:r>
              <a:rPr lang="en-US" dirty="0" err="1">
                <a:latin typeface="Franklin Gothic Book" panose="020B0503020102020204" pitchFamily="34" charset="0"/>
              </a:rPr>
              <a:t>Ovenell</a:t>
            </a:r>
            <a:r>
              <a:rPr lang="en-US" dirty="0">
                <a:latin typeface="Franklin Gothic Book" panose="020B0503020102020204" pitchFamily="34" charset="0"/>
              </a:rPr>
              <a:t> Solid Waste Transfer Station is receiving upgrades to the stormwater system.</a:t>
            </a:r>
          </a:p>
          <a:p>
            <a:endParaRPr lang="en-US" dirty="0">
              <a:latin typeface="Franklin Gothic Book" panose="020B0503020102020204" pitchFamily="34" charset="0"/>
            </a:endParaRPr>
          </a:p>
        </p:txBody>
      </p:sp>
      <p:sp>
        <p:nvSpPr>
          <p:cNvPr id="4" name="Rectangle 3"/>
          <p:cNvSpPr/>
          <p:nvPr/>
        </p:nvSpPr>
        <p:spPr>
          <a:xfrm>
            <a:off x="495670" y="0"/>
            <a:ext cx="838200" cy="701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270" y="5554664"/>
            <a:ext cx="1143000" cy="1143000"/>
          </a:xfrm>
          <a:prstGeom prst="rect">
            <a:avLst/>
          </a:prstGeom>
        </p:spPr>
      </p:pic>
    </p:spTree>
    <p:extLst>
      <p:ext uri="{BB962C8B-B14F-4D97-AF65-F5344CB8AC3E}">
        <p14:creationId xmlns:p14="http://schemas.microsoft.com/office/powerpoint/2010/main" val="2269096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1752600" y="6629400"/>
            <a:ext cx="8915400" cy="0"/>
          </a:xfrm>
          <a:prstGeom prst="line">
            <a:avLst/>
          </a:prstGeom>
          <a:ln w="762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667000" y="274638"/>
            <a:ext cx="7543800" cy="1143000"/>
          </a:xfrm>
        </p:spPr>
        <p:txBody>
          <a:bodyPr>
            <a:normAutofit/>
          </a:bodyPr>
          <a:lstStyle/>
          <a:p>
            <a:pPr algn="l"/>
            <a:r>
              <a:rPr lang="en-US" dirty="0">
                <a:latin typeface="Franklin Gothic Medium" panose="020B0603020102020204" pitchFamily="34" charset="0"/>
              </a:rPr>
              <a:t>Summary of External Changes </a:t>
            </a:r>
          </a:p>
        </p:txBody>
      </p:sp>
      <p:sp>
        <p:nvSpPr>
          <p:cNvPr id="3" name="Content Placeholder 2"/>
          <p:cNvSpPr>
            <a:spLocks noGrp="1"/>
          </p:cNvSpPr>
          <p:nvPr>
            <p:ph idx="1"/>
          </p:nvPr>
        </p:nvSpPr>
        <p:spPr>
          <a:xfrm>
            <a:off x="2667000" y="1600201"/>
            <a:ext cx="7543800" cy="4525963"/>
          </a:xfrm>
        </p:spPr>
        <p:txBody>
          <a:bodyPr>
            <a:normAutofit fontScale="77500" lnSpcReduction="20000"/>
          </a:bodyPr>
          <a:lstStyle/>
          <a:p>
            <a:r>
              <a:rPr lang="en-US" dirty="0">
                <a:latin typeface="Franklin Gothic Book" panose="020B0503020102020204" pitchFamily="34" charset="0"/>
              </a:rPr>
              <a:t>Updated school district enrollment numbers based on the Office of Superintendent of Public Instruction for the 2022-2023 school year. </a:t>
            </a:r>
          </a:p>
          <a:p>
            <a:r>
              <a:rPr lang="en-US" dirty="0">
                <a:latin typeface="Franklin Gothic Book" panose="020B0503020102020204" pitchFamily="34" charset="0"/>
              </a:rPr>
              <a:t>Fire Districts updated Facility needs and existing Facilities. Fire District 4 may potentially build a new fire station at 24435 Gunderson Road near Clear Lake but the future need at this location is still in discussion. </a:t>
            </a:r>
          </a:p>
          <a:p>
            <a:r>
              <a:rPr lang="en-US" dirty="0">
                <a:latin typeface="Franklin Gothic Book" panose="020B0503020102020204" pitchFamily="34" charset="0"/>
              </a:rPr>
              <a:t>Skagit County Dike and Drainage Districts updated Facility Needs and Existing Facilities</a:t>
            </a:r>
          </a:p>
          <a:p>
            <a:r>
              <a:rPr lang="en-US" dirty="0">
                <a:latin typeface="Franklin Gothic Book" panose="020B0503020102020204" pitchFamily="34" charset="0"/>
              </a:rPr>
              <a:t>Edison – completed a Capacity Study which identified likely sources of infiltration and inflow      (I and I) and the projects needed to address needs.</a:t>
            </a:r>
          </a:p>
          <a:p>
            <a:endParaRPr lang="en-US" dirty="0">
              <a:latin typeface="Franklin Gothic Book" panose="020B0503020102020204" pitchFamily="34" charset="0"/>
            </a:endParaRPr>
          </a:p>
        </p:txBody>
      </p:sp>
      <p:sp>
        <p:nvSpPr>
          <p:cNvPr id="4" name="Rectangle 3"/>
          <p:cNvSpPr/>
          <p:nvPr/>
        </p:nvSpPr>
        <p:spPr>
          <a:xfrm>
            <a:off x="495670" y="0"/>
            <a:ext cx="838200" cy="701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270" y="5554664"/>
            <a:ext cx="1143000" cy="1143000"/>
          </a:xfrm>
          <a:prstGeom prst="rect">
            <a:avLst/>
          </a:prstGeom>
        </p:spPr>
      </p:pic>
    </p:spTree>
    <p:extLst>
      <p:ext uri="{BB962C8B-B14F-4D97-AF65-F5344CB8AC3E}">
        <p14:creationId xmlns:p14="http://schemas.microsoft.com/office/powerpoint/2010/main" val="191204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1752600" y="6629400"/>
            <a:ext cx="8915400" cy="0"/>
          </a:xfrm>
          <a:prstGeom prst="line">
            <a:avLst/>
          </a:prstGeom>
          <a:ln w="762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667000" y="274638"/>
            <a:ext cx="7543800" cy="1143000"/>
          </a:xfrm>
        </p:spPr>
        <p:txBody>
          <a:bodyPr>
            <a:normAutofit/>
          </a:bodyPr>
          <a:lstStyle/>
          <a:p>
            <a:pPr algn="l"/>
            <a:r>
              <a:rPr lang="en-US" dirty="0">
                <a:latin typeface="Franklin Gothic Medium" panose="020B0603020102020204" pitchFamily="34" charset="0"/>
              </a:rPr>
              <a:t>Recommendation</a:t>
            </a:r>
          </a:p>
        </p:txBody>
      </p:sp>
      <p:sp>
        <p:nvSpPr>
          <p:cNvPr id="3" name="Content Placeholder 2"/>
          <p:cNvSpPr>
            <a:spLocks noGrp="1"/>
          </p:cNvSpPr>
          <p:nvPr>
            <p:ph idx="1"/>
          </p:nvPr>
        </p:nvSpPr>
        <p:spPr>
          <a:xfrm>
            <a:off x="2667000" y="1600201"/>
            <a:ext cx="7543800" cy="4525963"/>
          </a:xfrm>
        </p:spPr>
        <p:txBody>
          <a:bodyPr>
            <a:normAutofit/>
          </a:bodyPr>
          <a:lstStyle/>
          <a:p>
            <a:pPr marL="0" indent="0">
              <a:buNone/>
            </a:pPr>
            <a:r>
              <a:rPr lang="en-US" dirty="0">
                <a:latin typeface="Franklin Gothic Book" panose="020B0503020102020204" pitchFamily="34" charset="0"/>
              </a:rPr>
              <a:t>Based on the projects, locations, and levels of service described in the CFP, a </a:t>
            </a:r>
            <a:r>
              <a:rPr lang="en-US" b="1" u="sng" dirty="0">
                <a:latin typeface="Franklin Gothic Book" panose="020B0503020102020204" pitchFamily="34" charset="0"/>
              </a:rPr>
              <a:t>reassessment</a:t>
            </a:r>
            <a:r>
              <a:rPr lang="en-US" dirty="0">
                <a:latin typeface="Franklin Gothic Book" panose="020B0503020102020204" pitchFamily="34" charset="0"/>
              </a:rPr>
              <a:t> of the land use element of the Skagit County </a:t>
            </a:r>
            <a:r>
              <a:rPr lang="en-US" b="1" u="sng" dirty="0">
                <a:latin typeface="Franklin Gothic Book" panose="020B0503020102020204" pitchFamily="34" charset="0"/>
              </a:rPr>
              <a:t>Comprehensive Plan</a:t>
            </a:r>
            <a:r>
              <a:rPr lang="en-US" dirty="0">
                <a:latin typeface="Franklin Gothic Book" panose="020B0503020102020204" pitchFamily="34" charset="0"/>
              </a:rPr>
              <a:t> is </a:t>
            </a:r>
            <a:r>
              <a:rPr lang="en-US" b="1" u="sng" dirty="0">
                <a:latin typeface="Franklin Gothic Book" panose="020B0503020102020204" pitchFamily="34" charset="0"/>
              </a:rPr>
              <a:t>not required</a:t>
            </a:r>
            <a:r>
              <a:rPr lang="en-US" dirty="0">
                <a:latin typeface="Franklin Gothic Book" panose="020B0503020102020204" pitchFamily="34" charset="0"/>
              </a:rPr>
              <a:t>.</a:t>
            </a:r>
          </a:p>
          <a:p>
            <a:endParaRPr lang="en-US" dirty="0">
              <a:latin typeface="Franklin Gothic Book" panose="020B0503020102020204" pitchFamily="34" charset="0"/>
            </a:endParaRPr>
          </a:p>
        </p:txBody>
      </p:sp>
      <p:sp>
        <p:nvSpPr>
          <p:cNvPr id="4" name="Rectangle 3"/>
          <p:cNvSpPr/>
          <p:nvPr/>
        </p:nvSpPr>
        <p:spPr>
          <a:xfrm>
            <a:off x="495670" y="0"/>
            <a:ext cx="838200" cy="701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270" y="5554664"/>
            <a:ext cx="1143000" cy="1143000"/>
          </a:xfrm>
          <a:prstGeom prst="rect">
            <a:avLst/>
          </a:prstGeom>
        </p:spPr>
      </p:pic>
    </p:spTree>
    <p:extLst>
      <p:ext uri="{BB962C8B-B14F-4D97-AF65-F5344CB8AC3E}">
        <p14:creationId xmlns:p14="http://schemas.microsoft.com/office/powerpoint/2010/main" val="3624348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274638"/>
            <a:ext cx="7543800" cy="1143000"/>
          </a:xfrm>
        </p:spPr>
        <p:txBody>
          <a:bodyPr/>
          <a:lstStyle/>
          <a:p>
            <a:pPr algn="l"/>
            <a:r>
              <a:rPr lang="en-US" dirty="0">
                <a:latin typeface="Franklin Gothic Medium" panose="020B0603020102020204" pitchFamily="34" charset="0"/>
              </a:rPr>
              <a:t>Timeline – Next Steps</a:t>
            </a:r>
          </a:p>
        </p:txBody>
      </p:sp>
      <p:cxnSp>
        <p:nvCxnSpPr>
          <p:cNvPr id="5" name="Straight Connector 4"/>
          <p:cNvCxnSpPr/>
          <p:nvPr/>
        </p:nvCxnSpPr>
        <p:spPr>
          <a:xfrm>
            <a:off x="1752600" y="6629400"/>
            <a:ext cx="8915400" cy="0"/>
          </a:xfrm>
          <a:prstGeom prst="line">
            <a:avLst/>
          </a:prstGeom>
          <a:ln w="762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533400" y="-76200"/>
            <a:ext cx="838200" cy="701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426" y="5486400"/>
            <a:ext cx="1143000" cy="1143000"/>
          </a:xfrm>
          <a:prstGeom prst="rect">
            <a:avLst/>
          </a:prstGeom>
        </p:spPr>
      </p:pic>
      <p:sp>
        <p:nvSpPr>
          <p:cNvPr id="11" name="Content Placeholder 10">
            <a:extLst>
              <a:ext uri="{FF2B5EF4-FFF2-40B4-BE49-F238E27FC236}">
                <a16:creationId xmlns:a16="http://schemas.microsoft.com/office/drawing/2014/main" id="{FE71EB78-6C98-35D2-910D-4DB71336B6A6}"/>
              </a:ext>
            </a:extLst>
          </p:cNvPr>
          <p:cNvSpPr>
            <a:spLocks noGrp="1"/>
          </p:cNvSpPr>
          <p:nvPr>
            <p:ph sz="half" idx="2"/>
          </p:nvPr>
        </p:nvSpPr>
        <p:spPr>
          <a:xfrm>
            <a:off x="2667000" y="1600200"/>
            <a:ext cx="7086600" cy="4525963"/>
          </a:xfrm>
        </p:spPr>
        <p:txBody>
          <a:bodyPr>
            <a:normAutofit fontScale="85000" lnSpcReduction="20000"/>
          </a:bodyPr>
          <a:lstStyle/>
          <a:p>
            <a:pPr marL="0" indent="0">
              <a:buNone/>
            </a:pPr>
            <a:r>
              <a:rPr lang="en-US" dirty="0">
                <a:latin typeface="Franklin Gothic Book" panose="020B0503020102020204" pitchFamily="34" charset="0"/>
              </a:rPr>
              <a:t>Draft is posted online: </a:t>
            </a:r>
            <a:r>
              <a:rPr lang="en-US" b="1" u="sng" dirty="0">
                <a:latin typeface="Franklin Gothic Book" panose="020B0503020102020204" pitchFamily="34" charset="0"/>
              </a:rPr>
              <a:t>www.skagitcounty.net/cfp</a:t>
            </a:r>
          </a:p>
          <a:p>
            <a:pPr marL="0" indent="0">
              <a:buNone/>
            </a:pPr>
            <a:r>
              <a:rPr lang="en-US" dirty="0">
                <a:latin typeface="Franklin Gothic Book" panose="020B0503020102020204" pitchFamily="34" charset="0"/>
              </a:rPr>
              <a:t>Deliberation </a:t>
            </a:r>
            <a:r>
              <a:rPr lang="en-US" b="1" dirty="0">
                <a:latin typeface="Franklin Gothic Book" panose="020B0503020102020204" pitchFamily="34" charset="0"/>
              </a:rPr>
              <a:t>November 28, 2023</a:t>
            </a:r>
          </a:p>
          <a:p>
            <a:pPr marL="0" indent="0">
              <a:buNone/>
            </a:pPr>
            <a:r>
              <a:rPr lang="en-US" dirty="0">
                <a:latin typeface="Franklin Gothic Book" panose="020B0503020102020204" pitchFamily="34" charset="0"/>
              </a:rPr>
              <a:t>Board consideration is concurrent with the Budget adoption anticipated </a:t>
            </a:r>
            <a:r>
              <a:rPr lang="en-US" b="1" dirty="0">
                <a:latin typeface="Franklin Gothic Book" panose="020B0503020102020204" pitchFamily="34" charset="0"/>
              </a:rPr>
              <a:t>December 11, 2023</a:t>
            </a:r>
          </a:p>
          <a:p>
            <a:endParaRPr lang="en-US" dirty="0">
              <a:latin typeface="Franklin Gothic Book" panose="020B0503020102020204" pitchFamily="34" charset="0"/>
            </a:endParaRPr>
          </a:p>
          <a:p>
            <a:pPr marL="0" indent="0">
              <a:buNone/>
            </a:pPr>
            <a:r>
              <a:rPr lang="en-US" dirty="0">
                <a:latin typeface="Franklin Gothic Book" panose="020B0503020102020204" pitchFamily="34" charset="0"/>
              </a:rPr>
              <a:t>Comments: </a:t>
            </a:r>
          </a:p>
          <a:p>
            <a:pPr marL="0" indent="0">
              <a:buNone/>
            </a:pPr>
            <a:r>
              <a:rPr lang="en-US" dirty="0">
                <a:latin typeface="Franklin Gothic Book" panose="020B0503020102020204" pitchFamily="34" charset="0"/>
              </a:rPr>
              <a:t>Email to </a:t>
            </a:r>
            <a:r>
              <a:rPr lang="en-US" u="sng" dirty="0">
                <a:latin typeface="Franklin Gothic Book" panose="020B0503020102020204" pitchFamily="34" charset="0"/>
              </a:rPr>
              <a:t>pdscomments@co.skagit.wa.us</a:t>
            </a:r>
          </a:p>
          <a:p>
            <a:endParaRPr lang="en-US" dirty="0">
              <a:latin typeface="Franklin Gothic Book" panose="020B0503020102020204" pitchFamily="34" charset="0"/>
            </a:endParaRPr>
          </a:p>
          <a:p>
            <a:pPr marL="0" indent="0">
              <a:buNone/>
            </a:pPr>
            <a:r>
              <a:rPr lang="en-US" dirty="0">
                <a:latin typeface="Franklin Gothic Book" panose="020B0503020102020204" pitchFamily="34" charset="0"/>
              </a:rPr>
              <a:t>Mail to: </a:t>
            </a:r>
          </a:p>
          <a:p>
            <a:pPr marL="0" indent="0">
              <a:buNone/>
            </a:pPr>
            <a:r>
              <a:rPr lang="en-US" dirty="0">
                <a:latin typeface="Franklin Gothic Book" panose="020B0503020102020204" pitchFamily="34" charset="0"/>
              </a:rPr>
              <a:t>Skagit County PDS</a:t>
            </a:r>
          </a:p>
          <a:p>
            <a:pPr marL="0" indent="0">
              <a:buNone/>
            </a:pPr>
            <a:r>
              <a:rPr lang="en-US" dirty="0">
                <a:latin typeface="Franklin Gothic Book" panose="020B0503020102020204" pitchFamily="34" charset="0"/>
              </a:rPr>
              <a:t>1800 Continental Pl.</a:t>
            </a:r>
          </a:p>
          <a:p>
            <a:pPr marL="0" indent="0">
              <a:buNone/>
            </a:pPr>
            <a:r>
              <a:rPr lang="en-US" dirty="0">
                <a:latin typeface="Franklin Gothic Book" panose="020B0503020102020204" pitchFamily="34" charset="0"/>
              </a:rPr>
              <a:t>Mt. Vernon, WA 98273</a:t>
            </a:r>
          </a:p>
          <a:p>
            <a:endParaRPr lang="en-US" dirty="0"/>
          </a:p>
        </p:txBody>
      </p:sp>
    </p:spTree>
    <p:extLst>
      <p:ext uri="{BB962C8B-B14F-4D97-AF65-F5344CB8AC3E}">
        <p14:creationId xmlns:p14="http://schemas.microsoft.com/office/powerpoint/2010/main" val="29294808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SkagitPPT.potx" id="{96EE94CA-76A6-47A5-9416-D3BF0EBF0FAF}" vid="{D52D6950-F107-4FD1-B81D-BC27D0D8CE6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1D7FFEE5A703F42913FFBD88D357A72" ma:contentTypeVersion="1" ma:contentTypeDescription="Create a new document." ma:contentTypeScope="" ma:versionID="afc7409f99e5ca3af7c7eb03e93243b6">
  <xsd:schema xmlns:xsd="http://www.w3.org/2001/XMLSchema" xmlns:xs="http://www.w3.org/2001/XMLSchema" xmlns:p="http://schemas.microsoft.com/office/2006/metadata/properties" xmlns:ns2="d001729d-95b1-4eb4-8fec-e6363d62dab5" targetNamespace="http://schemas.microsoft.com/office/2006/metadata/properties" ma:root="true" ma:fieldsID="64aee1a1174c6b03e362bc1c13604f76" ns2:_="">
    <xsd:import namespace="d001729d-95b1-4eb4-8fec-e6363d62dab5"/>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01729d-95b1-4eb4-8fec-e6363d62dab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2"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1" ma:displayName="Subject"/>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d001729d-95b1-4eb4-8fec-e6363d62dab5">DNR53RKXWQDQ-132-16050</_dlc_DocId>
    <_dlc_DocIdUrl xmlns="d001729d-95b1-4eb4-8fec-e6363d62dab5">
      <Url>http://sharepoint/Planning/_layouts/15/DocIdRedir.aspx?ID=DNR53RKXWQDQ-132-16050</Url>
      <Description>DNR53RKXWQDQ-132-16050</Description>
    </_dlc_DocIdUrl>
  </documentManagement>
</p:properties>
</file>

<file path=customXml/itemProps1.xml><?xml version="1.0" encoding="utf-8"?>
<ds:datastoreItem xmlns:ds="http://schemas.openxmlformats.org/officeDocument/2006/customXml" ds:itemID="{3F8AA1FD-F1E3-440F-BDDF-5128D9FC1B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001729d-95b1-4eb4-8fec-e6363d62dab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C00F3C0-0ECA-409D-A055-46DB0A1F793D}">
  <ds:schemaRefs>
    <ds:schemaRef ds:uri="http://schemas.microsoft.com/sharepoint/events"/>
  </ds:schemaRefs>
</ds:datastoreItem>
</file>

<file path=customXml/itemProps3.xml><?xml version="1.0" encoding="utf-8"?>
<ds:datastoreItem xmlns:ds="http://schemas.openxmlformats.org/officeDocument/2006/customXml" ds:itemID="{B2D07275-54D4-4B79-8BFF-F46F8FF88FA6}">
  <ds:schemaRefs>
    <ds:schemaRef ds:uri="http://schemas.microsoft.com/sharepoint/v3/contenttype/forms"/>
  </ds:schemaRefs>
</ds:datastoreItem>
</file>

<file path=customXml/itemProps4.xml><?xml version="1.0" encoding="utf-8"?>
<ds:datastoreItem xmlns:ds="http://schemas.openxmlformats.org/officeDocument/2006/customXml" ds:itemID="{02749943-89D0-45AD-8F41-485C5A320739}">
  <ds:schemaRefs>
    <ds:schemaRef ds:uri="http://schemas.openxmlformats.org/package/2006/metadata/core-properties"/>
    <ds:schemaRef ds:uri="http://schemas.microsoft.com/office/2006/documentManagement/types"/>
    <ds:schemaRef ds:uri="http://purl.org/dc/terms/"/>
    <ds:schemaRef ds:uri="http://purl.org/dc/dcmitype/"/>
    <ds:schemaRef ds:uri="http://schemas.microsoft.com/office/2006/metadata/properties"/>
    <ds:schemaRef ds:uri="http://purl.org/dc/elements/1.1/"/>
    <ds:schemaRef ds:uri="d001729d-95b1-4eb4-8fec-e6363d62dab5"/>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15</TotalTime>
  <Words>365</Words>
  <Application>Microsoft Office PowerPoint</Application>
  <PresentationFormat>Widescreen</PresentationFormat>
  <Paragraphs>31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Franklin Gothic Book</vt:lpstr>
      <vt:lpstr>Franklin Gothic Medium</vt:lpstr>
      <vt:lpstr>Office Theme</vt:lpstr>
      <vt:lpstr>PowerPoint Presentation</vt:lpstr>
      <vt:lpstr>What is the purpose of a  Capital Facility Plan?</vt:lpstr>
      <vt:lpstr>Summary of Internal Changes </vt:lpstr>
      <vt:lpstr>Summary of External Changes </vt:lpstr>
      <vt:lpstr>Recommendation</vt:lpstr>
      <vt:lpstr>Timeline – 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Young</dc:creator>
  <cp:lastModifiedBy>Robby Eckroth</cp:lastModifiedBy>
  <cp:revision>2</cp:revision>
  <dcterms:created xsi:type="dcterms:W3CDTF">2023-02-08T20:10:53Z</dcterms:created>
  <dcterms:modified xsi:type="dcterms:W3CDTF">2023-11-02T21:17:53Z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0x010100F1D7FFEE5A703F42913FFBD88D357A72</vt:lpwstr>
  </property>
  <property fmtid="{D5CDD505-2E9C-101B-9397-08002B2CF9AE}" pid="3" name="_dlc_DocIdItemGuid">
    <vt:lpwstr>6e13275d-0cdf-44fd-966f-b3c7bc64b8f6</vt:lpwstr>
  </property>
</Properties>
</file>